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041"/>
    <a:srgbClr val="007380"/>
    <a:srgbClr val="724B70"/>
    <a:srgbClr val="3A7661"/>
    <a:srgbClr val="3A7639"/>
    <a:srgbClr val="C1250F"/>
    <a:srgbClr val="FC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86" autoAdjust="0"/>
    <p:restoredTop sz="94660"/>
  </p:normalViewPr>
  <p:slideViewPr>
    <p:cSldViewPr snapToGrid="0">
      <p:cViewPr>
        <p:scale>
          <a:sx n="120" d="100"/>
          <a:sy n="120" d="100"/>
        </p:scale>
        <p:origin x="141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7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2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5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3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1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15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26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0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5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09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1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77D5-4595-4FF4-B495-B330AF6A4C66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0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1" y="231648"/>
            <a:ext cx="6376416" cy="9399291"/>
          </a:xfrm>
          <a:prstGeom prst="rect">
            <a:avLst/>
          </a:prstGeom>
          <a:solidFill>
            <a:schemeClr val="bg1"/>
          </a:solidFill>
          <a:ln w="76200">
            <a:solidFill>
              <a:srgbClr val="770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5545" y="750145"/>
            <a:ext cx="6166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3A7661"/>
                </a:solidFill>
              </a:rPr>
              <a:t>Gwella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gofal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ym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maes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llawdriniaeth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ar</a:t>
            </a:r>
            <a:r>
              <a:rPr lang="en-GB" sz="2400" b="1" dirty="0">
                <a:solidFill>
                  <a:srgbClr val="3A7661"/>
                </a:solidFill>
              </a:rPr>
              <a:t> y </a:t>
            </a:r>
            <a:r>
              <a:rPr lang="en-GB" sz="2400" b="1" dirty="0" err="1">
                <a:solidFill>
                  <a:srgbClr val="3A7661"/>
                </a:solidFill>
              </a:rPr>
              <a:t>geg</a:t>
            </a:r>
            <a:r>
              <a:rPr lang="en-GB" sz="2400" b="1" dirty="0">
                <a:solidFill>
                  <a:srgbClr val="3A7661"/>
                </a:solidFill>
              </a:rPr>
              <a:t> a </a:t>
            </a:r>
            <a:r>
              <a:rPr lang="en-GB" sz="2400" b="1" dirty="0" err="1">
                <a:solidFill>
                  <a:srgbClr val="3A7661"/>
                </a:solidFill>
              </a:rPr>
              <a:t>llawdriniaeth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yr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ên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a’r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wyneb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trwy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ddysgu</a:t>
            </a:r>
            <a:r>
              <a:rPr lang="en-GB" sz="2400" b="1" dirty="0">
                <a:solidFill>
                  <a:srgbClr val="3A7661"/>
                </a:solidFill>
              </a:rPr>
              <a:t> o </a:t>
            </a:r>
            <a:r>
              <a:rPr lang="en-GB" sz="2400" b="1" dirty="0" err="1">
                <a:solidFill>
                  <a:srgbClr val="3A7661"/>
                </a:solidFill>
              </a:rPr>
              <a:t>brofiad</a:t>
            </a:r>
            <a:r>
              <a:rPr lang="en-GB" sz="2400" b="1" dirty="0">
                <a:solidFill>
                  <a:srgbClr val="3A7661"/>
                </a:solidFill>
              </a:rPr>
              <a:t> er </a:t>
            </a:r>
            <a:r>
              <a:rPr lang="en-GB" sz="2400" b="1" dirty="0" err="1">
                <a:solidFill>
                  <a:srgbClr val="3A7661"/>
                </a:solidFill>
              </a:rPr>
              <a:t>budd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cleifion</a:t>
            </a:r>
            <a:r>
              <a:rPr lang="en-GB" sz="2400" b="1" dirty="0">
                <a:solidFill>
                  <a:srgbClr val="3A7661"/>
                </a:solidFill>
              </a:rPr>
              <a:t> </a:t>
            </a:r>
            <a:r>
              <a:rPr lang="en-GB" sz="2400" b="1" dirty="0" err="1">
                <a:solidFill>
                  <a:srgbClr val="3A7661"/>
                </a:solidFill>
              </a:rPr>
              <a:t>yn</a:t>
            </a:r>
            <a:r>
              <a:rPr lang="en-GB" sz="2400" b="1" dirty="0">
                <a:solidFill>
                  <a:srgbClr val="3A7661"/>
                </a:solidFill>
              </a:rPr>
              <a:t> y </a:t>
            </a:r>
            <a:r>
              <a:rPr lang="en-GB" sz="2400" b="1" dirty="0" err="1">
                <a:solidFill>
                  <a:srgbClr val="3A7661"/>
                </a:solidFill>
              </a:rPr>
              <a:t>dyfodol</a:t>
            </a:r>
            <a:endParaRPr lang="en-GB" sz="2400" b="1" dirty="0">
              <a:solidFill>
                <a:srgbClr val="3A766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754" y="7353300"/>
            <a:ext cx="3051854" cy="2213729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err="1"/>
              <a:t>Eich</a:t>
            </a:r>
            <a:r>
              <a:rPr lang="en-GB" sz="1400" b="1" dirty="0"/>
              <a:t> </a:t>
            </a:r>
            <a:r>
              <a:rPr lang="en-GB" sz="1400" b="1" dirty="0" err="1"/>
              <a:t>tîm</a:t>
            </a:r>
            <a:r>
              <a:rPr lang="en-GB" sz="1400" b="1" dirty="0"/>
              <a:t> </a:t>
            </a:r>
            <a:r>
              <a:rPr lang="en-GB" sz="1400" b="1" dirty="0" err="1"/>
              <a:t>llawfeddygol</a:t>
            </a:r>
            <a:r>
              <a:rPr lang="en-GB" sz="1400" b="1" dirty="0"/>
              <a:t>: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3165" y="1929205"/>
            <a:ext cx="6151671" cy="461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 err="1"/>
              <a:t>Mae’r</a:t>
            </a:r>
            <a:r>
              <a:rPr lang="en-GB" sz="1400" dirty="0"/>
              <a:t> </a:t>
            </a:r>
            <a:r>
              <a:rPr lang="en-GB" sz="1400" dirty="0" err="1"/>
              <a:t>adran</a:t>
            </a:r>
            <a:r>
              <a:rPr lang="en-GB" sz="1400" dirty="0"/>
              <a:t> </a:t>
            </a:r>
            <a:r>
              <a:rPr lang="en-GB" sz="1400" dirty="0" err="1"/>
              <a:t>llawdriniaeth</a:t>
            </a:r>
            <a:r>
              <a:rPr lang="en-GB" sz="1400" dirty="0"/>
              <a:t> </a:t>
            </a:r>
            <a:r>
              <a:rPr lang="en-GB" sz="1400" dirty="0" err="1"/>
              <a:t>ar</a:t>
            </a:r>
            <a:r>
              <a:rPr lang="en-GB" sz="1400" dirty="0"/>
              <a:t> y </a:t>
            </a:r>
            <a:r>
              <a:rPr lang="en-GB" sz="1400" dirty="0" err="1"/>
              <a:t>geg</a:t>
            </a:r>
            <a:r>
              <a:rPr lang="en-GB" sz="1400" dirty="0"/>
              <a:t> a </a:t>
            </a:r>
            <a:r>
              <a:rPr lang="en-GB" sz="1400" dirty="0" err="1"/>
              <a:t>llawdriniaeth</a:t>
            </a:r>
            <a:r>
              <a:rPr lang="en-GB" sz="1400" dirty="0"/>
              <a:t> </a:t>
            </a:r>
            <a:r>
              <a:rPr lang="en-GB" sz="1400" dirty="0" err="1"/>
              <a:t>yr</a:t>
            </a:r>
            <a:r>
              <a:rPr lang="en-GB" sz="1400" dirty="0"/>
              <a:t> </a:t>
            </a:r>
            <a:r>
              <a:rPr lang="en-GB" sz="1400" dirty="0" err="1"/>
              <a:t>ên</a:t>
            </a:r>
            <a:r>
              <a:rPr lang="en-GB" sz="1400" dirty="0"/>
              <a:t> </a:t>
            </a:r>
            <a:r>
              <a:rPr lang="en-GB" sz="1400" dirty="0" err="1"/>
              <a:t>a’r</a:t>
            </a:r>
            <a:r>
              <a:rPr lang="en-GB" sz="1400" dirty="0"/>
              <a:t> </a:t>
            </a:r>
            <a:r>
              <a:rPr lang="en-GB" sz="1400" dirty="0" err="1"/>
              <a:t>wyneb</a:t>
            </a:r>
            <a:r>
              <a:rPr lang="en-GB" sz="1400" dirty="0"/>
              <a:t> </a:t>
            </a:r>
            <a:r>
              <a:rPr lang="en-GB" sz="1400" dirty="0" err="1"/>
              <a:t>yn</a:t>
            </a:r>
            <a:r>
              <a:rPr lang="en-GB" sz="1400" dirty="0"/>
              <a:t> </a:t>
            </a:r>
            <a:r>
              <a:rPr lang="en-GB" sz="1400" dirty="0" err="1"/>
              <a:t>yr</a:t>
            </a:r>
            <a:r>
              <a:rPr lang="en-GB" sz="1400" dirty="0"/>
              <a:t> </a:t>
            </a:r>
            <a:r>
              <a:rPr lang="en-GB" sz="1400" dirty="0" err="1"/>
              <a:t>ysbyty</a:t>
            </a:r>
            <a:r>
              <a:rPr lang="en-GB" sz="1400" dirty="0"/>
              <a:t> </a:t>
            </a:r>
            <a:r>
              <a:rPr lang="en-GB" sz="1400" dirty="0" err="1"/>
              <a:t>hwn</a:t>
            </a:r>
            <a:r>
              <a:rPr lang="en-GB" sz="1400" dirty="0"/>
              <a:t> </a:t>
            </a:r>
            <a:r>
              <a:rPr lang="en-GB" sz="1400" dirty="0" err="1"/>
              <a:t>yn</a:t>
            </a:r>
            <a:r>
              <a:rPr lang="en-GB" sz="1400" dirty="0"/>
              <a:t> </a:t>
            </a:r>
            <a:r>
              <a:rPr lang="en-GB" sz="1400" dirty="0" err="1"/>
              <a:t>cymryd</a:t>
            </a:r>
            <a:r>
              <a:rPr lang="en-GB" sz="1400" dirty="0"/>
              <a:t> </a:t>
            </a:r>
            <a:r>
              <a:rPr lang="en-GB" sz="1400" dirty="0" err="1"/>
              <a:t>rhan</a:t>
            </a:r>
            <a:r>
              <a:rPr lang="en-GB" sz="1400" dirty="0"/>
              <a:t> </a:t>
            </a:r>
            <a:r>
              <a:rPr lang="en-GB" sz="1400" dirty="0" err="1"/>
              <a:t>mewn</a:t>
            </a:r>
            <a:r>
              <a:rPr lang="en-GB" sz="1400" dirty="0"/>
              <a:t> </a:t>
            </a:r>
            <a:r>
              <a:rPr lang="en-GB" sz="1400" dirty="0" err="1"/>
              <a:t>prosiect</a:t>
            </a:r>
            <a:r>
              <a:rPr lang="en-GB" sz="1400" dirty="0"/>
              <a:t> </a:t>
            </a:r>
            <a:r>
              <a:rPr lang="en-GB" sz="1400" dirty="0" err="1"/>
              <a:t>o’r</a:t>
            </a:r>
            <a:r>
              <a:rPr lang="en-GB" sz="1400" dirty="0"/>
              <a:t> new “</a:t>
            </a:r>
            <a:r>
              <a:rPr lang="en-GB" sz="1400" dirty="0" err="1"/>
              <a:t>Ansawdd</a:t>
            </a:r>
            <a:r>
              <a:rPr lang="en-GB" sz="1400" dirty="0"/>
              <a:t> a </a:t>
            </a:r>
            <a:r>
              <a:rPr lang="en-GB" sz="1400" dirty="0" err="1"/>
              <a:t>Chanlyniadau</a:t>
            </a:r>
            <a:r>
              <a:rPr lang="en-GB" sz="1400" dirty="0"/>
              <a:t> </a:t>
            </a:r>
            <a:r>
              <a:rPr lang="en-GB" sz="1400" dirty="0" err="1"/>
              <a:t>Llawdriniaeth</a:t>
            </a:r>
            <a:r>
              <a:rPr lang="en-GB" sz="1400" dirty="0"/>
              <a:t> </a:t>
            </a:r>
            <a:r>
              <a:rPr lang="en-GB" sz="1400" dirty="0" err="1"/>
              <a:t>ar</a:t>
            </a:r>
            <a:r>
              <a:rPr lang="en-GB" sz="1400" dirty="0"/>
              <a:t> y </a:t>
            </a:r>
            <a:r>
              <a:rPr lang="en-GB" sz="1400" dirty="0" err="1"/>
              <a:t>Geg</a:t>
            </a:r>
            <a:r>
              <a:rPr lang="en-GB" sz="1400" dirty="0"/>
              <a:t> a </a:t>
            </a:r>
            <a:r>
              <a:rPr lang="en-GB" sz="1400" dirty="0" err="1"/>
              <a:t>Llawdriniaeth</a:t>
            </a:r>
            <a:r>
              <a:rPr lang="en-GB" sz="1400" dirty="0"/>
              <a:t> </a:t>
            </a:r>
            <a:r>
              <a:rPr lang="en-GB" sz="1400" dirty="0" err="1"/>
              <a:t>yr</a:t>
            </a:r>
            <a:r>
              <a:rPr lang="en-GB" sz="1400" dirty="0"/>
              <a:t> </a:t>
            </a:r>
            <a:r>
              <a:rPr lang="en-GB" sz="1400" dirty="0" err="1"/>
              <a:t>Ên</a:t>
            </a:r>
            <a:r>
              <a:rPr lang="en-GB" sz="1400" dirty="0"/>
              <a:t> </a:t>
            </a:r>
            <a:r>
              <a:rPr lang="en-GB" sz="1400" dirty="0" err="1"/>
              <a:t>a’r</a:t>
            </a:r>
            <a:r>
              <a:rPr lang="en-GB" sz="1400" dirty="0"/>
              <a:t> </a:t>
            </a:r>
            <a:r>
              <a:rPr lang="en-GB" sz="1400" dirty="0" err="1"/>
              <a:t>Wyneb</a:t>
            </a:r>
            <a:r>
              <a:rPr lang="en-GB" sz="1400" dirty="0"/>
              <a:t>” (QOMS).</a:t>
            </a:r>
          </a:p>
          <a:p>
            <a:pPr>
              <a:lnSpc>
                <a:spcPct val="110000"/>
              </a:lnSpc>
            </a:pPr>
            <a:endParaRPr lang="en-GB" sz="1400" dirty="0"/>
          </a:p>
          <a:p>
            <a:pPr>
              <a:lnSpc>
                <a:spcPct val="110000"/>
              </a:lnSpc>
            </a:pPr>
            <a:r>
              <a:rPr lang="en-GB" sz="1600" b="1" dirty="0"/>
              <a:t>Nod QOMS </a:t>
            </a:r>
            <a:r>
              <a:rPr lang="en-GB" sz="1600" b="1" dirty="0" err="1"/>
              <a:t>yw</a:t>
            </a:r>
            <a:r>
              <a:rPr lang="en-GB" sz="1600" b="1" dirty="0"/>
              <a:t> </a:t>
            </a:r>
            <a:r>
              <a:rPr lang="en-GB" sz="1600" b="1" dirty="0" err="1"/>
              <a:t>mesur</a:t>
            </a:r>
            <a:r>
              <a:rPr lang="en-GB" sz="1600" b="1" dirty="0"/>
              <a:t> </a:t>
            </a:r>
            <a:r>
              <a:rPr lang="en-GB" sz="1600" b="1" dirty="0" err="1"/>
              <a:t>ansawdd</a:t>
            </a:r>
            <a:r>
              <a:rPr lang="en-GB" sz="1600" b="1" dirty="0"/>
              <a:t> y </a:t>
            </a:r>
            <a:r>
              <a:rPr lang="en-GB" sz="1600" b="1" dirty="0" err="1"/>
              <a:t>gofal</a:t>
            </a:r>
            <a:r>
              <a:rPr lang="en-GB" sz="1600" b="1" dirty="0"/>
              <a:t> a </a:t>
            </a:r>
            <a:r>
              <a:rPr lang="en-GB" sz="1600" b="1" dirty="0" err="1"/>
              <a:t>gawsoch</a:t>
            </a:r>
            <a:r>
              <a:rPr lang="en-GB" sz="1600" b="1" dirty="0"/>
              <a:t> </a:t>
            </a:r>
            <a:r>
              <a:rPr lang="en-GB" sz="1600" b="1" dirty="0" err="1"/>
              <a:t>i</a:t>
            </a:r>
            <a:r>
              <a:rPr lang="en-GB" sz="1600" b="1" dirty="0"/>
              <a:t> </a:t>
            </a:r>
            <a:r>
              <a:rPr lang="en-GB" sz="1600" b="1" dirty="0" err="1"/>
              <a:t>helpu</a:t>
            </a:r>
            <a:r>
              <a:rPr lang="en-GB" sz="1600" b="1" dirty="0"/>
              <a:t> </a:t>
            </a:r>
            <a:r>
              <a:rPr lang="en-GB" sz="1600" b="1" dirty="0" err="1"/>
              <a:t>i</a:t>
            </a:r>
            <a:r>
              <a:rPr lang="en-GB" sz="1600" b="1" dirty="0"/>
              <a:t> </a:t>
            </a:r>
            <a:r>
              <a:rPr lang="en-GB" sz="1600" b="1" dirty="0" err="1"/>
              <a:t>wella</a:t>
            </a:r>
            <a:r>
              <a:rPr lang="en-GB" sz="1600" b="1" dirty="0"/>
              <a:t> </a:t>
            </a:r>
            <a:r>
              <a:rPr lang="en-GB" sz="1600" b="1" dirty="0" err="1"/>
              <a:t>gofal</a:t>
            </a:r>
            <a:r>
              <a:rPr lang="en-GB" sz="1600" b="1" dirty="0"/>
              <a:t> a </a:t>
            </a:r>
            <a:r>
              <a:rPr lang="en-GB" sz="1600" b="1" dirty="0" err="1"/>
              <a:t>gwasanaethau</a:t>
            </a:r>
            <a:r>
              <a:rPr lang="en-GB" sz="1600" b="1" dirty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gyfer</a:t>
            </a:r>
            <a:r>
              <a:rPr lang="en-GB" sz="1600" b="1" dirty="0"/>
              <a:t> </a:t>
            </a:r>
            <a:r>
              <a:rPr lang="en-GB" sz="1600" b="1" dirty="0" err="1"/>
              <a:t>cleifion</a:t>
            </a:r>
            <a:r>
              <a:rPr lang="en-GB" sz="1600" b="1" dirty="0"/>
              <a:t> y </a:t>
            </a:r>
            <a:r>
              <a:rPr lang="en-GB" sz="1600" b="1" dirty="0" err="1"/>
              <a:t>geg</a:t>
            </a:r>
            <a:r>
              <a:rPr lang="en-GB" sz="1600" b="1" dirty="0"/>
              <a:t> </a:t>
            </a:r>
            <a:r>
              <a:rPr lang="en-GB" sz="1600" b="1" dirty="0" err="1"/>
              <a:t>a’r</a:t>
            </a:r>
            <a:r>
              <a:rPr lang="en-GB" sz="1600" b="1" dirty="0"/>
              <a:t> </a:t>
            </a:r>
            <a:r>
              <a:rPr lang="en-GB" sz="1600" b="1" dirty="0" err="1"/>
              <a:t>ên</a:t>
            </a:r>
            <a:r>
              <a:rPr lang="en-GB" sz="1600" b="1" dirty="0"/>
              <a:t> </a:t>
            </a:r>
            <a:r>
              <a:rPr lang="en-GB" sz="1600" b="1" dirty="0" err="1"/>
              <a:t>a’r</a:t>
            </a:r>
            <a:r>
              <a:rPr lang="en-GB" sz="1600" b="1" dirty="0"/>
              <a:t> </a:t>
            </a:r>
            <a:r>
              <a:rPr lang="en-GB" sz="1600" b="1" dirty="0" err="1"/>
              <a:t>wyneb</a:t>
            </a:r>
            <a:r>
              <a:rPr lang="en-GB" sz="1600" b="1" dirty="0"/>
              <a:t> </a:t>
            </a:r>
            <a:r>
              <a:rPr lang="en-GB" sz="1600" b="1" dirty="0" err="1"/>
              <a:t>yn</a:t>
            </a:r>
            <a:r>
              <a:rPr lang="en-GB" sz="1600" b="1" dirty="0"/>
              <a:t> y </a:t>
            </a:r>
            <a:r>
              <a:rPr lang="en-GB" sz="1600" b="1" dirty="0" err="1"/>
              <a:t>dyfodol</a:t>
            </a:r>
            <a:r>
              <a:rPr lang="en-GB" sz="1600" b="1" dirty="0"/>
              <a:t>.</a:t>
            </a:r>
          </a:p>
          <a:p>
            <a:pPr>
              <a:lnSpc>
                <a:spcPct val="110000"/>
              </a:lnSpc>
            </a:pPr>
            <a:endParaRPr lang="en-GB" sz="1400" dirty="0"/>
          </a:p>
          <a:p>
            <a:pPr>
              <a:lnSpc>
                <a:spcPct val="110000"/>
              </a:lnSpc>
            </a:pPr>
            <a:r>
              <a:rPr lang="en-GB" sz="1500" b="1" dirty="0" err="1">
                <a:solidFill>
                  <a:srgbClr val="770041"/>
                </a:solidFill>
              </a:rPr>
              <a:t>Bydd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eich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gwybodaeth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yn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cael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ei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chadw’n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ddiogel</a:t>
            </a:r>
            <a:r>
              <a:rPr lang="en-GB" sz="1500" b="1" dirty="0">
                <a:solidFill>
                  <a:srgbClr val="770041"/>
                </a:solidFill>
              </a:rPr>
              <a:t> am </a:t>
            </a:r>
            <a:r>
              <a:rPr lang="en-GB" sz="1500" b="1" dirty="0" err="1">
                <a:solidFill>
                  <a:srgbClr val="770041"/>
                </a:solidFill>
              </a:rPr>
              <a:t>gyfnod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cyfyngedig</a:t>
            </a:r>
            <a:r>
              <a:rPr lang="en-GB" sz="1500" b="1" dirty="0">
                <a:solidFill>
                  <a:srgbClr val="770041"/>
                </a:solidFill>
              </a:rPr>
              <a:t>. </a:t>
            </a:r>
            <a:r>
              <a:rPr lang="en-GB" sz="1500" b="1" dirty="0" err="1">
                <a:solidFill>
                  <a:srgbClr val="770041"/>
                </a:solidFill>
              </a:rPr>
              <a:t>Caiff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ei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gwneud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yn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ddienw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cyn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cael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ei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dadansoddi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gan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sefydliad</a:t>
            </a:r>
            <a:r>
              <a:rPr lang="en-GB" sz="1500" b="1" dirty="0">
                <a:solidFill>
                  <a:srgbClr val="770041"/>
                </a:solidFill>
              </a:rPr>
              <a:t> </a:t>
            </a:r>
            <a:r>
              <a:rPr lang="en-GB" sz="1500" b="1" dirty="0" err="1">
                <a:solidFill>
                  <a:srgbClr val="770041"/>
                </a:solidFill>
              </a:rPr>
              <a:t>annibynnol</a:t>
            </a:r>
            <a:r>
              <a:rPr lang="en-GB" sz="1500" b="1" dirty="0">
                <a:solidFill>
                  <a:srgbClr val="770041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endParaRPr lang="en-GB" sz="1500" dirty="0"/>
          </a:p>
          <a:p>
            <a:pPr>
              <a:lnSpc>
                <a:spcPct val="110000"/>
              </a:lnSpc>
            </a:pPr>
            <a:r>
              <a:rPr lang="en-GB" sz="1500" dirty="0"/>
              <a:t>Er </a:t>
            </a:r>
            <a:r>
              <a:rPr lang="en-GB" sz="1500" dirty="0" err="1"/>
              <a:t>mwyn</a:t>
            </a:r>
            <a:r>
              <a:rPr lang="en-GB" sz="1500" dirty="0"/>
              <a:t> </a:t>
            </a:r>
            <a:r>
              <a:rPr lang="en-GB" sz="1500" dirty="0" err="1"/>
              <a:t>i</a:t>
            </a:r>
            <a:r>
              <a:rPr lang="en-GB" sz="1500" dirty="0"/>
              <a:t> </a:t>
            </a:r>
            <a:r>
              <a:rPr lang="en-GB" sz="1500" dirty="0" err="1"/>
              <a:t>ni</a:t>
            </a:r>
            <a:r>
              <a:rPr lang="en-GB" sz="1500" dirty="0"/>
              <a:t> </a:t>
            </a:r>
            <a:r>
              <a:rPr lang="en-GB" sz="1500" dirty="0" err="1"/>
              <a:t>allu</a:t>
            </a:r>
            <a:r>
              <a:rPr lang="en-GB" sz="1500" dirty="0"/>
              <a:t> </a:t>
            </a:r>
            <a:r>
              <a:rPr lang="en-GB" sz="1500" dirty="0" err="1"/>
              <a:t>gwneud</a:t>
            </a:r>
            <a:r>
              <a:rPr lang="en-GB" sz="1500" dirty="0"/>
              <a:t> </a:t>
            </a:r>
            <a:r>
              <a:rPr lang="en-GB" sz="1500" dirty="0" err="1"/>
              <a:t>hyn</a:t>
            </a:r>
            <a:r>
              <a:rPr lang="en-GB" sz="1500" dirty="0"/>
              <a:t>, </a:t>
            </a:r>
            <a:r>
              <a:rPr lang="en-GB" sz="1500" dirty="0" err="1"/>
              <a:t>efallai</a:t>
            </a:r>
            <a:r>
              <a:rPr lang="en-GB" sz="1500" dirty="0"/>
              <a:t> </a:t>
            </a:r>
            <a:r>
              <a:rPr lang="en-GB" sz="1500" dirty="0" err="1"/>
              <a:t>byddwn</a:t>
            </a:r>
            <a:r>
              <a:rPr lang="en-GB" sz="1500" dirty="0"/>
              <a:t> </a:t>
            </a:r>
            <a:r>
              <a:rPr lang="en-GB" sz="1500" dirty="0" err="1"/>
              <a:t>yn</a:t>
            </a:r>
            <a:r>
              <a:rPr lang="en-GB" sz="1500" dirty="0"/>
              <a:t> </a:t>
            </a:r>
            <a:r>
              <a:rPr lang="en-GB" sz="1500" dirty="0" err="1"/>
              <a:t>casglu’r</a:t>
            </a:r>
            <a:r>
              <a:rPr lang="en-GB" sz="1500" dirty="0"/>
              <a:t> </a:t>
            </a:r>
            <a:r>
              <a:rPr lang="en-GB" sz="1500" dirty="0" err="1"/>
              <a:t>wybodaeth</a:t>
            </a:r>
            <a:r>
              <a:rPr lang="en-GB" sz="1500" dirty="0"/>
              <a:t> </a:t>
            </a:r>
            <a:r>
              <a:rPr lang="en-GB" sz="1500" dirty="0" err="1"/>
              <a:t>ganlynol</a:t>
            </a:r>
            <a:r>
              <a:rPr lang="en-GB" sz="1500" dirty="0"/>
              <a:t> </a:t>
            </a:r>
            <a:r>
              <a:rPr lang="en-GB" sz="1500" dirty="0" err="1"/>
              <a:t>amdanoch</a:t>
            </a:r>
            <a:r>
              <a:rPr lang="en-GB" sz="1500" dirty="0"/>
              <a:t>: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500" dirty="0" err="1"/>
              <a:t>Eich</a:t>
            </a:r>
            <a:r>
              <a:rPr lang="en-GB" sz="1500" dirty="0"/>
              <a:t> </a:t>
            </a:r>
            <a:r>
              <a:rPr lang="en-GB" sz="1500" dirty="0" err="1"/>
              <a:t>cyflwr</a:t>
            </a:r>
            <a:r>
              <a:rPr lang="en-GB" sz="1500" dirty="0"/>
              <a:t> </a:t>
            </a:r>
            <a:r>
              <a:rPr lang="en-GB" sz="1500" dirty="0" err="1"/>
              <a:t>meddygol</a:t>
            </a:r>
            <a:r>
              <a:rPr lang="en-GB" sz="1500" dirty="0"/>
              <a:t> </a:t>
            </a:r>
            <a:r>
              <a:rPr lang="en-GB" sz="1500" dirty="0" err="1"/>
              <a:t>a’ch</a:t>
            </a:r>
            <a:r>
              <a:rPr lang="en-GB" sz="1500" dirty="0"/>
              <a:t> </a:t>
            </a:r>
            <a:r>
              <a:rPr lang="en-GB" sz="1500" dirty="0" err="1"/>
              <a:t>triniaeth</a:t>
            </a:r>
            <a:r>
              <a:rPr lang="en-GB" sz="1500" dirty="0"/>
              <a:t> </a:t>
            </a:r>
            <a:r>
              <a:rPr lang="en-GB" sz="1500" dirty="0" err="1"/>
              <a:t>i</a:t>
            </a:r>
            <a:r>
              <a:rPr lang="en-GB" sz="1500" dirty="0"/>
              <a:t> </a:t>
            </a:r>
            <a:r>
              <a:rPr lang="en-GB" sz="1500" dirty="0" err="1"/>
              <a:t>fesur</a:t>
            </a:r>
            <a:r>
              <a:rPr lang="en-GB" sz="1500" dirty="0"/>
              <a:t> </a:t>
            </a:r>
            <a:r>
              <a:rPr lang="en-GB" sz="1500" dirty="0" err="1"/>
              <a:t>ansawdd</a:t>
            </a:r>
            <a:r>
              <a:rPr lang="en-GB" sz="1500" dirty="0"/>
              <a:t> </a:t>
            </a:r>
            <a:r>
              <a:rPr lang="en-GB" sz="1500" dirty="0" err="1"/>
              <a:t>gofal</a:t>
            </a:r>
            <a:endParaRPr lang="en-GB" sz="1500" dirty="0"/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Eich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Rhif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GIG/Ysbyty,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eich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dyddiad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geni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a’ch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rhywedd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er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mwyn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eich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adnabod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yn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gywir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draws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gwahanol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gronfeydd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data </a:t>
            </a:r>
            <a:r>
              <a:rPr lang="en-GB" sz="15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y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sbyty</a:t>
            </a:r>
            <a:r>
              <a:rPr lang="en-GB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hyd</a:t>
            </a:r>
            <a:r>
              <a:rPr lang="en-GB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amser</a:t>
            </a:r>
            <a:endParaRPr lang="en-GB" sz="1500" dirty="0"/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500" dirty="0" err="1"/>
              <a:t>Eich</a:t>
            </a:r>
            <a:r>
              <a:rPr lang="en-GB" sz="1500" dirty="0"/>
              <a:t> cod post 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er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mwyn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sicrhau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y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gallwn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gymharu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ysbytai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sydd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â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nodweddion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tebyg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(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cedwir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codau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post am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flwyddyn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ar</a:t>
            </a:r>
            <a:r>
              <a:rPr lang="en-GB" sz="1500" dirty="0">
                <a:effectLst/>
                <a:ea typeface="Times New Roman" panose="02020603050405020304" pitchFamily="18" charset="0"/>
              </a:rPr>
              <a:t> y </a:t>
            </a:r>
            <a:r>
              <a:rPr lang="en-GB" sz="1500" dirty="0" err="1">
                <a:effectLst/>
                <a:ea typeface="Times New Roman" panose="02020603050405020304" pitchFamily="18" charset="0"/>
              </a:rPr>
              <a:t>mwyaf</a:t>
            </a:r>
            <a:r>
              <a:rPr lang="en-GB" sz="1500" dirty="0"/>
              <a:t>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A2880CC-1032-BB4F-864A-D25F5C63EEA9}"/>
              </a:ext>
            </a:extLst>
          </p:cNvPr>
          <p:cNvSpPr/>
          <p:nvPr/>
        </p:nvSpPr>
        <p:spPr>
          <a:xfrm>
            <a:off x="3340609" y="7353300"/>
            <a:ext cx="3228638" cy="2207092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 err="1"/>
              <a:t>Tîm</a:t>
            </a:r>
            <a:r>
              <a:rPr lang="en-GB" sz="1400" b="1" dirty="0"/>
              <a:t> y </a:t>
            </a:r>
            <a:r>
              <a:rPr lang="en-GB" sz="1400" b="1" dirty="0" err="1"/>
              <a:t>Prosiect</a:t>
            </a:r>
            <a:r>
              <a:rPr lang="en-GB" sz="1400" b="1" dirty="0"/>
              <a:t> QOMS:</a:t>
            </a:r>
          </a:p>
          <a:p>
            <a:r>
              <a:rPr lang="en-GB" sz="1400" dirty="0"/>
              <a:t>BAOMS | Coleg </a:t>
            </a:r>
            <a:r>
              <a:rPr lang="en-GB" sz="1400" dirty="0" err="1"/>
              <a:t>Brenhinol</a:t>
            </a:r>
            <a:r>
              <a:rPr lang="en-GB" sz="1400" dirty="0"/>
              <a:t> </a:t>
            </a:r>
            <a:r>
              <a:rPr lang="en-GB" sz="1400" dirty="0" err="1"/>
              <a:t>Llawfeddygon</a:t>
            </a:r>
            <a:r>
              <a:rPr lang="en-GB" sz="1400" dirty="0"/>
              <a:t> </a:t>
            </a:r>
            <a:r>
              <a:rPr lang="en-GB" sz="1400" dirty="0" err="1"/>
              <a:t>Lloegr</a:t>
            </a:r>
            <a:r>
              <a:rPr lang="en-GB" sz="1400" dirty="0"/>
              <a:t>, 35/43 Lincoln's Inn Fields, </a:t>
            </a:r>
            <a:r>
              <a:rPr lang="en-GB" sz="1400" dirty="0" err="1"/>
              <a:t>Llundain</a:t>
            </a:r>
            <a:r>
              <a:rPr lang="en-GB" sz="1400" dirty="0"/>
              <a:t> WC2A 3PE | </a:t>
            </a:r>
          </a:p>
          <a:p>
            <a:r>
              <a:rPr lang="en-GB" sz="1400" dirty="0" err="1"/>
              <a:t>Gwefan</a:t>
            </a:r>
            <a:r>
              <a:rPr lang="en-GB" sz="1400" dirty="0"/>
              <a:t>: http://bit.ly/qoms-at-baoms</a:t>
            </a:r>
            <a:r>
              <a:rPr lang="en-GB" sz="1400" b="1" dirty="0"/>
              <a:t> </a:t>
            </a:r>
          </a:p>
          <a:p>
            <a:r>
              <a:rPr lang="en-GB" sz="1400" dirty="0" err="1"/>
              <a:t>Rhif</a:t>
            </a:r>
            <a:r>
              <a:rPr lang="en-GB" sz="1400" dirty="0"/>
              <a:t> </a:t>
            </a:r>
            <a:r>
              <a:rPr lang="en-GB" sz="1400" dirty="0" err="1"/>
              <a:t>ffôn</a:t>
            </a:r>
            <a:r>
              <a:rPr lang="en-GB" sz="1400" dirty="0"/>
              <a:t>: +44(0) 207 405 8074 </a:t>
            </a:r>
          </a:p>
          <a:p>
            <a:r>
              <a:rPr lang="en-GB" sz="1400" dirty="0"/>
              <a:t>E-</a:t>
            </a:r>
            <a:r>
              <a:rPr lang="en-GB" sz="1400" dirty="0" err="1"/>
              <a:t>bost</a:t>
            </a:r>
            <a:r>
              <a:rPr lang="en-GB" sz="1400" dirty="0"/>
              <a:t>: qoms@baoms.org.uk </a:t>
            </a:r>
            <a:endParaRPr lang="en-GB" sz="1400" b="1" dirty="0"/>
          </a:p>
          <a:p>
            <a:r>
              <a:rPr lang="en-GB" sz="1400" b="1" dirty="0"/>
              <a:t>I </a:t>
            </a:r>
            <a:r>
              <a:rPr lang="en-GB" sz="1400" b="1" dirty="0" err="1"/>
              <a:t>optio</a:t>
            </a:r>
            <a:r>
              <a:rPr lang="en-GB" sz="1400" b="1" dirty="0"/>
              <a:t> </a:t>
            </a:r>
            <a:r>
              <a:rPr lang="en-GB" sz="1400" b="1" dirty="0" err="1"/>
              <a:t>allan</a:t>
            </a:r>
            <a:r>
              <a:rPr lang="en-GB" sz="1400" b="1" dirty="0"/>
              <a:t>, </a:t>
            </a:r>
            <a:r>
              <a:rPr lang="en-GB" sz="1400" b="1" dirty="0" err="1"/>
              <a:t>ffoniwch</a:t>
            </a:r>
            <a:r>
              <a:rPr lang="en-GB" sz="1400" b="1" dirty="0"/>
              <a:t> </a:t>
            </a:r>
            <a:r>
              <a:rPr lang="en-GB" sz="1400" b="1" dirty="0" err="1"/>
              <a:t>ni</a:t>
            </a:r>
            <a:r>
              <a:rPr lang="en-GB" sz="1400" b="1" dirty="0"/>
              <a:t> neu </a:t>
            </a:r>
            <a:r>
              <a:rPr lang="en-GB" sz="1400" b="1" dirty="0" err="1"/>
              <a:t>anfonwch</a:t>
            </a:r>
            <a:r>
              <a:rPr lang="en-GB" sz="1400" b="1" dirty="0"/>
              <a:t> </a:t>
            </a:r>
            <a:r>
              <a:rPr lang="en-GB" sz="1400" b="1" dirty="0" err="1"/>
              <a:t>neges</a:t>
            </a:r>
            <a:r>
              <a:rPr lang="en-GB" sz="1400" b="1" dirty="0"/>
              <a:t> e-</a:t>
            </a:r>
            <a:r>
              <a:rPr lang="en-GB" sz="1400" b="1" dirty="0" err="1"/>
              <a:t>bost</a:t>
            </a:r>
            <a:r>
              <a:rPr lang="en-GB" sz="1400" b="1" dirty="0"/>
              <a:t> atom, </a:t>
            </a:r>
            <a:r>
              <a:rPr lang="en-GB" sz="1400" b="1" dirty="0" err="1"/>
              <a:t>gan</a:t>
            </a:r>
            <a:r>
              <a:rPr lang="en-GB" sz="1400" b="1" dirty="0"/>
              <a:t> </a:t>
            </a:r>
            <a:r>
              <a:rPr lang="en-GB" sz="1400" b="1" dirty="0" err="1"/>
              <a:t>roi</a:t>
            </a:r>
            <a:r>
              <a:rPr lang="en-GB" sz="1400" b="1" dirty="0"/>
              <a:t> “</a:t>
            </a:r>
            <a:r>
              <a:rPr lang="en-GB" sz="1400" b="1" dirty="0" err="1"/>
              <a:t>Optio</a:t>
            </a:r>
            <a:r>
              <a:rPr lang="en-GB" sz="1400" b="1" dirty="0"/>
              <a:t> </a:t>
            </a:r>
            <a:r>
              <a:rPr lang="en-GB" sz="1400" b="1" dirty="0" err="1"/>
              <a:t>allan</a:t>
            </a:r>
            <a:r>
              <a:rPr lang="en-GB" sz="1400" b="1" dirty="0"/>
              <a:t>” </a:t>
            </a:r>
            <a:r>
              <a:rPr lang="en-GB" sz="1400" b="1" dirty="0" err="1"/>
              <a:t>yn</a:t>
            </a:r>
            <a:r>
              <a:rPr lang="en-GB" sz="1400" b="1" dirty="0"/>
              <a:t> y </a:t>
            </a:r>
            <a:r>
              <a:rPr lang="en-GB" sz="1400" b="1" dirty="0" err="1"/>
              <a:t>llinell</a:t>
            </a:r>
            <a:r>
              <a:rPr lang="en-GB" sz="1400" b="1" dirty="0"/>
              <a:t> </a:t>
            </a:r>
            <a:r>
              <a:rPr lang="en-GB" sz="1400" b="1" dirty="0" err="1"/>
              <a:t>bwnc</a:t>
            </a:r>
            <a:r>
              <a:rPr lang="en-GB" sz="1400" b="1" dirty="0"/>
              <a:t>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5250897-75E3-3848-87ED-70C326C743FC}"/>
              </a:ext>
            </a:extLst>
          </p:cNvPr>
          <p:cNvSpPr txBox="1"/>
          <p:nvPr/>
        </p:nvSpPr>
        <p:spPr>
          <a:xfrm>
            <a:off x="288754" y="7036570"/>
            <a:ext cx="6280492" cy="307777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I </a:t>
            </a:r>
            <a:r>
              <a:rPr lang="en-GB" sz="1400" b="1" dirty="0" err="1">
                <a:solidFill>
                  <a:schemeClr val="bg1"/>
                </a:solidFill>
              </a:rPr>
              <a:t>gael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rhagor</a:t>
            </a:r>
            <a:r>
              <a:rPr lang="en-GB" sz="1400" b="1" dirty="0">
                <a:solidFill>
                  <a:schemeClr val="bg1"/>
                </a:solidFill>
              </a:rPr>
              <a:t> o </a:t>
            </a:r>
            <a:r>
              <a:rPr lang="en-GB" sz="1400" b="1" dirty="0" err="1">
                <a:solidFill>
                  <a:schemeClr val="bg1"/>
                </a:solidFill>
              </a:rPr>
              <a:t>wybodaeth</a:t>
            </a:r>
            <a:r>
              <a:rPr lang="en-GB" sz="1400" b="1" dirty="0">
                <a:solidFill>
                  <a:schemeClr val="bg1"/>
                </a:solidFill>
              </a:rPr>
              <a:t> neu </a:t>
            </a:r>
            <a:r>
              <a:rPr lang="en-GB" sz="1400" b="1" dirty="0" err="1">
                <a:solidFill>
                  <a:schemeClr val="bg1"/>
                </a:solidFill>
              </a:rPr>
              <a:t>optio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allan</a:t>
            </a:r>
            <a:r>
              <a:rPr lang="en-GB" sz="1400" b="1" dirty="0">
                <a:solidFill>
                  <a:schemeClr val="bg1"/>
                </a:solidFill>
              </a:rPr>
              <a:t>, </a:t>
            </a:r>
            <a:r>
              <a:rPr lang="en-GB" sz="1400" b="1" dirty="0" err="1">
                <a:solidFill>
                  <a:schemeClr val="bg1"/>
                </a:solidFill>
              </a:rPr>
              <a:t>gallwch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gysylltu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â’r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canlynol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87B175D-57C8-5B47-BC7B-B5268069E73E}"/>
              </a:ext>
            </a:extLst>
          </p:cNvPr>
          <p:cNvSpPr/>
          <p:nvPr/>
        </p:nvSpPr>
        <p:spPr>
          <a:xfrm>
            <a:off x="288754" y="6496784"/>
            <a:ext cx="6280492" cy="523220"/>
          </a:xfrm>
          <a:prstGeom prst="rect">
            <a:avLst/>
          </a:prstGeom>
          <a:solidFill>
            <a:srgbClr val="724B70"/>
          </a:solidFill>
          <a:ln>
            <a:solidFill>
              <a:srgbClr val="724B70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 err="1">
                <a:solidFill>
                  <a:schemeClr val="bg1"/>
                </a:solidFill>
              </a:rPr>
              <a:t>Os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nad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ydych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eisiau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i’ch</a:t>
            </a:r>
            <a:r>
              <a:rPr lang="en-GB" sz="1400" b="1" dirty="0">
                <a:solidFill>
                  <a:schemeClr val="bg1"/>
                </a:solidFill>
              </a:rPr>
              <a:t> data </a:t>
            </a:r>
            <a:r>
              <a:rPr lang="en-GB" sz="1400" b="1" dirty="0" err="1">
                <a:solidFill>
                  <a:schemeClr val="bg1"/>
                </a:solidFill>
              </a:rPr>
              <a:t>gael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ei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gynnwys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yn</a:t>
            </a:r>
            <a:r>
              <a:rPr lang="en-GB" sz="1400" b="1" dirty="0">
                <a:solidFill>
                  <a:schemeClr val="bg1"/>
                </a:solidFill>
              </a:rPr>
              <a:t> y </a:t>
            </a:r>
            <a:r>
              <a:rPr lang="en-GB" sz="1400" b="1" dirty="0" err="1">
                <a:solidFill>
                  <a:schemeClr val="bg1"/>
                </a:solidFill>
              </a:rPr>
              <a:t>gwaith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hwn</a:t>
            </a:r>
            <a:r>
              <a:rPr lang="en-GB" sz="1400" b="1" dirty="0">
                <a:solidFill>
                  <a:schemeClr val="bg1"/>
                </a:solidFill>
              </a:rPr>
              <a:t>, </a:t>
            </a:r>
            <a:r>
              <a:rPr lang="en-GB" sz="1400" b="1" dirty="0" err="1">
                <a:solidFill>
                  <a:schemeClr val="bg1"/>
                </a:solidFill>
              </a:rPr>
              <a:t>rhowch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wybod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i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aelod</a:t>
            </a:r>
            <a:r>
              <a:rPr lang="en-GB" sz="1400" b="1" dirty="0">
                <a:solidFill>
                  <a:schemeClr val="bg1"/>
                </a:solidFill>
              </a:rPr>
              <a:t> o staff neu </a:t>
            </a:r>
            <a:r>
              <a:rPr lang="en-GB" sz="1400" b="1" dirty="0" err="1">
                <a:solidFill>
                  <a:schemeClr val="bg1"/>
                </a:solidFill>
              </a:rPr>
              <a:t>cysylltwch</a:t>
            </a:r>
            <a:r>
              <a:rPr lang="en-GB" sz="1400" b="1" dirty="0">
                <a:solidFill>
                  <a:schemeClr val="bg1"/>
                </a:solidFill>
              </a:rPr>
              <a:t> â </a:t>
            </a:r>
            <a:r>
              <a:rPr lang="en-GB" sz="1400" b="1" dirty="0" err="1">
                <a:solidFill>
                  <a:schemeClr val="bg1"/>
                </a:solidFill>
              </a:rPr>
              <a:t>ni’n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uniongyrchol</a:t>
            </a:r>
            <a:r>
              <a:rPr lang="en-GB" sz="1400" b="1" dirty="0">
                <a:solidFill>
                  <a:schemeClr val="bg1"/>
                </a:solidFill>
              </a:rPr>
              <a:t> – </a:t>
            </a:r>
            <a:r>
              <a:rPr lang="en-GB" sz="1400" b="1" dirty="0" err="1">
                <a:solidFill>
                  <a:schemeClr val="bg1"/>
                </a:solidFill>
              </a:rPr>
              <a:t>dangosir</a:t>
            </a:r>
            <a:r>
              <a:rPr lang="en-GB" sz="1400" b="1" dirty="0">
                <a:solidFill>
                  <a:schemeClr val="bg1"/>
                </a:solidFill>
              </a:rPr>
              <a:t> y </a:t>
            </a:r>
            <a:r>
              <a:rPr lang="en-GB" sz="1400" b="1" dirty="0" err="1">
                <a:solidFill>
                  <a:schemeClr val="bg1"/>
                </a:solidFill>
              </a:rPr>
              <a:t>manylion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err="1">
                <a:solidFill>
                  <a:schemeClr val="bg1"/>
                </a:solidFill>
              </a:rPr>
              <a:t>isod</a:t>
            </a:r>
            <a:endParaRPr lang="en-GB" sz="1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00" y="277026"/>
            <a:ext cx="6120000" cy="56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3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301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Fabien Puglia</dc:creator>
  <cp:lastModifiedBy>Fabien Puglia</cp:lastModifiedBy>
  <cp:revision>32</cp:revision>
  <cp:lastPrinted>2021-02-03T08:22:25Z</cp:lastPrinted>
  <dcterms:created xsi:type="dcterms:W3CDTF">2019-12-18T13:27:26Z</dcterms:created>
  <dcterms:modified xsi:type="dcterms:W3CDTF">2021-05-18T07:35:37Z</dcterms:modified>
</cp:coreProperties>
</file>